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9" r:id="rId4"/>
    <p:sldId id="267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9" r:id="rId14"/>
    <p:sldId id="275" r:id="rId15"/>
    <p:sldId id="270" r:id="rId16"/>
    <p:sldId id="271" r:id="rId17"/>
    <p:sldId id="272" r:id="rId18"/>
    <p:sldId id="273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296D5-C23A-409A-8E2F-6410C16F5B5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E3820-E92E-4BFB-A864-F35D7D44D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E3820-E92E-4BFB-A864-F35D7D44DA0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E3820-E92E-4BFB-A864-F35D7D44DA0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E3820-E92E-4BFB-A864-F35D7D44DA0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E3820-E92E-4BFB-A864-F35D7D44DA0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38C8-C89C-41C7-95C7-7935CEB2477C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498C-C1F9-4FE4-8F37-B8CAE1392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38C8-C89C-41C7-95C7-7935CEB2477C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498C-C1F9-4FE4-8F37-B8CAE1392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38C8-C89C-41C7-95C7-7935CEB2477C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498C-C1F9-4FE4-8F37-B8CAE1392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38C8-C89C-41C7-95C7-7935CEB2477C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498C-C1F9-4FE4-8F37-B8CAE1392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38C8-C89C-41C7-95C7-7935CEB2477C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498C-C1F9-4FE4-8F37-B8CAE1392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38C8-C89C-41C7-95C7-7935CEB2477C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498C-C1F9-4FE4-8F37-B8CAE1392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38C8-C89C-41C7-95C7-7935CEB2477C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498C-C1F9-4FE4-8F37-B8CAE1392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38C8-C89C-41C7-95C7-7935CEB2477C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F4498C-C1F9-4FE4-8F37-B8CAE1392A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38C8-C89C-41C7-95C7-7935CEB2477C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498C-C1F9-4FE4-8F37-B8CAE1392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38C8-C89C-41C7-95C7-7935CEB2477C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EF4498C-C1F9-4FE4-8F37-B8CAE1392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43638C8-C89C-41C7-95C7-7935CEB2477C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498C-C1F9-4FE4-8F37-B8CAE1392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43638C8-C89C-41C7-95C7-7935CEB2477C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EF4498C-C1F9-4FE4-8F37-B8CAE1392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azbyka.ru/days/2017-05-25" TargetMode="External"/><Relationship Id="rId3" Type="http://schemas.openxmlformats.org/officeDocument/2006/relationships/hyperlink" Target="https://azbyka.ru/days/2017-04-30" TargetMode="External"/><Relationship Id="rId7" Type="http://schemas.openxmlformats.org/officeDocument/2006/relationships/hyperlink" Target="https://azbyka.ru/days/2017-05-21" TargetMode="External"/><Relationship Id="rId2" Type="http://schemas.openxmlformats.org/officeDocument/2006/relationships/hyperlink" Target="https://azbyka.ru/days/2017-04-2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zbyka.ru/days/2017-05-14" TargetMode="External"/><Relationship Id="rId11" Type="http://schemas.openxmlformats.org/officeDocument/2006/relationships/hyperlink" Target="https://azbyka.ru/days/2017-06-4" TargetMode="External"/><Relationship Id="rId5" Type="http://schemas.openxmlformats.org/officeDocument/2006/relationships/hyperlink" Target="https://azbyka.ru/days/2017-05-10" TargetMode="External"/><Relationship Id="rId10" Type="http://schemas.openxmlformats.org/officeDocument/2006/relationships/hyperlink" Target="https://azbyka.ru/days/2017-06-3" TargetMode="External"/><Relationship Id="rId4" Type="http://schemas.openxmlformats.org/officeDocument/2006/relationships/hyperlink" Target="https://azbyka.ru/days/2017-05-7" TargetMode="External"/><Relationship Id="rId9" Type="http://schemas.openxmlformats.org/officeDocument/2006/relationships/hyperlink" Target="https://azbyka.ru/days/2017-05-2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zbyka.ru/days/2017-03-2" TargetMode="External"/><Relationship Id="rId2" Type="http://schemas.openxmlformats.org/officeDocument/2006/relationships/hyperlink" Target="https://azbyka.ru/days/2017-02-2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s://azbyka.ru/molitvoslov/velikij-kanon-svt-andreya-kritskogo-s-perevodom-na-russkij-yazyk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8391408" cy="230124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Великого </a:t>
            </a:r>
            <a:r>
              <a:rPr lang="ru-RU" sz="6600" dirty="0" smtClean="0"/>
              <a:t>поста</a:t>
            </a:r>
            <a:br>
              <a:rPr lang="ru-RU" sz="6600" dirty="0" smtClean="0"/>
            </a:br>
            <a:r>
              <a:rPr lang="ru-RU" sz="6600" dirty="0" smtClean="0"/>
              <a:t>2017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8459430" cy="17526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Календарь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9512" y="111628"/>
            <a:ext cx="8712968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ино стояние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Великого канона свт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ителя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Андрея Критского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чтением 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жития  преподобной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Марии Египетской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 марта,</a:t>
            </a:r>
            <a:r>
              <a:rPr lang="ru-RU" sz="2800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четверг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(реально совершается накануне – 29 марта, в среду вечером!).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Похвала Пресвятой Богородице.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Суббота Акафиста – 1 апреля.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единственный акафист, предусмотренный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церковным Уставом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пение совершается только один раз в году – в субботу пятой седмицы Великого поста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(реально поётся накануне, в пятницу вечером – 31 марта).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Неделя 6 Великого поста (3апреля-9 апреля)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Вход</a:t>
            </a:r>
            <a:r>
              <a:rPr lang="ru-RU" sz="3600" b="1" dirty="0" smtClean="0"/>
              <a:t> 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Госпо́день в Иерусали́м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апреля Вербное Воскресение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0" name="Picture 6" descr="http://kozelsk.ru/news1/wp-content/uploads/2011/04/verba1-300x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429000" cy="40690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1920" y="1412776"/>
            <a:ext cx="51845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Иисус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въезжает верхом на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осле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Иерусалим, где его встречает народ, полагая на дорогу </a:t>
            </a: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одежду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пальмовые ветви с восклицаниями: </a:t>
            </a: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«Осанна Сыну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Давидову!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Благословен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Грядущий во имя Господне!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Осанна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вышних</a:t>
            </a:r>
            <a:r>
              <a:rPr lang="ru-RU" sz="2400" i="1" dirty="0">
                <a:solidFill>
                  <a:srgbClr val="FFFF00"/>
                </a:solidFill>
              </a:rPr>
              <a:t>!»</a:t>
            </a:r>
            <a:r>
              <a:rPr lang="ru-RU" sz="2400" dirty="0">
                <a:solidFill>
                  <a:srgbClr val="FFFF00"/>
                </a:solidFill>
              </a:rPr>
              <a:t> </a:t>
            </a:r>
            <a:endParaRPr lang="ru-RU" sz="2400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 апреля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FF0000"/>
                </a:solidFill>
              </a:rPr>
              <a:t> 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Лазарева суббота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Воспоминание воскрешения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Иисусом Христом 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праведного Лазаря</a:t>
            </a:r>
          </a:p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пятницу 7 апреля заканчивается святая Четыредесятница</a:t>
            </a:r>
            <a:endParaRPr lang="ru-RU" sz="24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712510"/>
            <a:ext cx="36431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Икона</a:t>
            </a:r>
          </a:p>
          <a:p>
            <a:pPr lvl="0"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Вход </a:t>
            </a:r>
            <a:r>
              <a:rPr lang="ru-RU" sz="22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Господень </a:t>
            </a:r>
            <a:endParaRPr lang="ru-RU" sz="22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Иерусалим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Неделя 7 Великого поста (10 апреля-15 апреля)</a:t>
            </a:r>
          </a:p>
          <a:p>
            <a:endParaRPr lang="ru-RU" sz="20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1412776"/>
            <a:ext cx="5400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Великий Понедельник</a:t>
            </a:r>
            <a:r>
              <a:rPr lang="ru-RU" sz="3200" dirty="0" smtClean="0">
                <a:solidFill>
                  <a:srgbClr val="FFFF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FFFF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FFFF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200" b="1" dirty="0" smtClean="0">
                <a:solidFill>
                  <a:srgbClr val="FFFF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2200" b="1" dirty="0" smtClean="0">
                <a:solidFill>
                  <a:srgbClr val="FFFF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 smtClean="0">
                <a:solidFill>
                  <a:srgbClr val="FFFF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апреля)</a:t>
            </a:r>
            <a:endParaRPr lang="ru-RU" sz="2200" dirty="0" smtClean="0">
              <a:solidFill>
                <a:srgbClr val="FFFF00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Темы богослужебных воспоминаний: </a:t>
            </a:r>
            <a:endParaRPr lang="ru-RU" sz="22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Иосиф Прекрасный, проданный в Египет за двадцать Серебренников </a:t>
            </a:r>
            <a:r>
              <a:rPr lang="ru-RU" sz="2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(Быт.37.)</a:t>
            </a: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проклятие бесплодной смоковницы;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притча о злых виноградарях;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пророчество о разрушении Иерусалима (</a:t>
            </a:r>
            <a:r>
              <a:rPr lang="ru-RU" sz="22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Мф.21:18–43;24:3–35</a:t>
            </a:r>
            <a:r>
              <a:rPr lang="ru-RU" sz="2200" dirty="0" smtClean="0">
                <a:solidFill>
                  <a:srgbClr val="FFFF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ru-RU" sz="2200" dirty="0" smtClean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805264"/>
            <a:ext cx="4067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Икона </a:t>
            </a:r>
          </a:p>
          <a:p>
            <a:pPr lvl="0"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Проклятие бесплодной смоковницы</a:t>
            </a:r>
            <a:endParaRPr lang="ru-RU" sz="2200" i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3292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 smtClean="0"/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70871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Страстна́я седми́ца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lh4.googleusercontent.com/-NvOU4b9uLOY/VSJtlewshYI/AAAAAAAASqc/8VTLEdgWMzU/w411-h556-no/200991.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124200" cy="4236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995936" y="815807"/>
            <a:ext cx="496855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Великий Вторник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solidFill>
                  <a:srgbClr val="FFFF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11</a:t>
            </a:r>
            <a:r>
              <a:rPr lang="ru-RU" sz="2000" b="1" dirty="0" smtClean="0">
                <a:solidFill>
                  <a:srgbClr val="FFFF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FFFF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апреля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Темы богослужебных воспоминаний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десяти девах и талантах; </a:t>
            </a:r>
          </a:p>
          <a:p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пророчество о Страшном Суде (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Мф.24:36-26:2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7" name="Picture 5" descr="Притча о десяти дев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3162300" cy="42862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5371197"/>
            <a:ext cx="3352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Фреска</a:t>
            </a:r>
          </a:p>
          <a:p>
            <a:pPr lvl="0"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Притча о десяти девах</a:t>
            </a:r>
            <a:endParaRPr lang="ru-RU" sz="22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Блудница омывает ноги Спасите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762500" cy="32766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4048" y="332656"/>
            <a:ext cx="4032448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Великая Среда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 апреля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Темы богослужебных воспоминаний: </a:t>
            </a:r>
            <a:endParaRPr lang="ru-RU" sz="22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Покаяние грешницы; возлившей миро на ноги Иисуса;</a:t>
            </a:r>
          </a:p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Предательство Иуды (</a:t>
            </a:r>
            <a:r>
              <a:rPr lang="ru-RU" sz="2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Мф.26:6-16)</a:t>
            </a: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ctr"/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Последний раз читается молитва преподобного Ефрема Сирина с тремя великими поклонами. </a:t>
            </a:r>
          </a:p>
          <a:p>
            <a:pPr algn="ctr"/>
            <a:r>
              <a:rPr lang="ru-RU" sz="2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вечерней службе в этот день все стараются принять участие в Таинстве Покаяния (Исповеди).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581128"/>
            <a:ext cx="4824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Фреска</a:t>
            </a:r>
          </a:p>
          <a:p>
            <a:pPr lvl="0"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Блудница омывает ноги Спасителя</a:t>
            </a:r>
            <a:endParaRPr lang="ru-RU" sz="22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923928" y="513882"/>
            <a:ext cx="504056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Великий Четверг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(13 апреля)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Темы богослужебных воспоминаний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воспоминание Тайной Вечери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установлении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Таинства Евхаристии.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православные христиане стараются причаститься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Святых</a:t>
            </a:r>
            <a:r>
              <a:rPr kumimoji="0" lang="ru-RU" sz="2200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Христовых тайн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Вечером чтение 12-ти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«Страстных Евангелий».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Патриарх совершает освящение мира.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1" name="Picture 5" descr="Тайная Вечер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3552825" cy="42862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5203310"/>
            <a:ext cx="360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Икона</a:t>
            </a:r>
          </a:p>
          <a:p>
            <a:pPr lvl="0"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Тайная Вечеря</a:t>
            </a:r>
            <a:endParaRPr lang="ru-RU" sz="2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347864" y="516892"/>
            <a:ext cx="5616624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Великая Пятница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 апреля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Темы богослужебных воспоминаний: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арест Господа и неправедный суд;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распятие, Святые и Спасительные Страсти (Страдания);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смерть и погребение в гробнице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Иосифа Аримафейского.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великой скорби и строгого поста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Утром – чтение Великих (Царских) Часов.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середине дня совершается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Чин выноса Плащаницы.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Вечером </a:t>
            </a: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совершается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Чин Погребения.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7" name="Picture 7" descr="Распят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3009900" cy="42862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517232"/>
            <a:ext cx="3347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Икона</a:t>
            </a:r>
          </a:p>
          <a:p>
            <a:pPr lvl="0"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Распятие Христово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491880" y="85828"/>
            <a:ext cx="54006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Великая Суббота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Times New Roman" pitchFamily="18" charset="0"/>
              </a:rPr>
              <a:t>(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Times New Roman" pitchFamily="18" charset="0"/>
              </a:rPr>
              <a:t>15 апреля)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Темы богослужебных воспоминаний.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Пребывание Господа телом во гробе, сошествие душою во ад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одновременно пребывание на Престоле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 Отцом и Святым Духом. 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Утром совершается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Литургия Светлой Субботы,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которой,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традиции, освящается праздничная трапеза. </a:t>
            </a:r>
          </a:p>
        </p:txBody>
      </p:sp>
      <p:pic>
        <p:nvPicPr>
          <p:cNvPr id="32771" name="Picture 3" descr="Сошествие в 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2790825" cy="42862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5085184"/>
            <a:ext cx="36283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Икона</a:t>
            </a:r>
          </a:p>
          <a:p>
            <a:pPr lvl="0"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Сошествие в ад</a:t>
            </a:r>
            <a:endParaRPr lang="ru-RU" sz="22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Светлое Христово Воскресение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Пасха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1340768"/>
            <a:ext cx="518457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Величайший христианский праздник.</a:t>
            </a:r>
          </a:p>
          <a:p>
            <a:pPr algn="ctr"/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Праздников Праздник,</a:t>
            </a:r>
          </a:p>
          <a:p>
            <a:pPr algn="ctr"/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Торжество из торжеств.</a:t>
            </a:r>
          </a:p>
          <a:p>
            <a:pPr algn="ctr"/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Знамение победы над </a:t>
            </a:r>
          </a:p>
          <a:p>
            <a:pPr algn="ctr"/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грехом и смертью.</a:t>
            </a:r>
          </a:p>
          <a:p>
            <a:pPr algn="ctr"/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Начало бытия мира, искупленного  </a:t>
            </a:r>
          </a:p>
          <a:p>
            <a:pPr algn="ctr"/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Господом Иисусом Христом. </a:t>
            </a:r>
          </a:p>
          <a:p>
            <a:pPr algn="ctr"/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Праздник   называется еще </a:t>
            </a:r>
            <a:r>
              <a:rPr lang="ru-RU" sz="2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Пасхою</a:t>
            </a: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то есть Днем, в который совершилось наше перехождение </a:t>
            </a:r>
          </a:p>
          <a:p>
            <a:pPr algn="ctr"/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 смерти - к жизни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от земли - к Небу. </a:t>
            </a:r>
          </a:p>
          <a:p>
            <a:pPr algn="ctr"/>
            <a:endParaRPr lang="ru-RU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orthodox.vinnica.ua/upload/09-Pas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2750820" cy="4572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5661248"/>
            <a:ext cx="33843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Икона</a:t>
            </a:r>
          </a:p>
          <a:p>
            <a:pPr lvl="0"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Воскресение Христово </a:t>
            </a:r>
            <a:endParaRPr lang="ru-RU" sz="2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170642"/>
            <a:ext cx="9144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Недели после Пасхи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–я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Светлая седмица,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сплошная </a:t>
            </a:r>
            <a:r>
              <a:rPr lang="ru-RU" sz="2000" b="1" u="sng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 апреля – 22 апреля</a:t>
            </a:r>
            <a:endParaRPr lang="ru-RU" sz="2200" u="sng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2 -я Антипасха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«Вместо Пасхи»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апостола Фомы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lang="ru-RU" sz="2000" b="1" u="sng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 апреля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Радоница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асхальное поминовение усопших)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25 апреля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вторник.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3-я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Святых жён-мироносиц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память праведных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Никодима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Иосифа Аримафейского, тайных учеников Христа– 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30 апреля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4-я О расслабленном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7 мая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Преполовение Пятидесятницы– 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10 мая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среда.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5-я О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самарянке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14 мая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6-я О слепом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21 мая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ВОЗНЕСЕНИЕ ГОСПОДНЕ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25 мая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7-я Святых отцов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Вселенского собора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 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28 мая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Троицкая родительская суббота–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3 июня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8-я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СВЯТОЙ ТРОИЦЫ (Пятидесятница)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4 июня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Неделя 1 Великого поста  (27 февраля-5 марта)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Торжество Православия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268760"/>
            <a:ext cx="482453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730 г. византийский император Лев III Исавр запретил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почитание икон.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Этот период в жизни Христианской Церкви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получил название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иконоборческого периода.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Почитание икон было восстановлено на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VII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Вселенском соборе</a:t>
            </a: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(2-м Никейском)</a:t>
            </a:r>
          </a:p>
          <a:p>
            <a:pPr algn="ctr"/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787 году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императрице Ирине и императоре Константине </a:t>
            </a:r>
            <a:r>
              <a:rPr lang="ru-RU" sz="2400" b="1" dirty="0" smtClean="0">
                <a:solidFill>
                  <a:srgbClr val="FFFF00"/>
                </a:solidFill>
              </a:rPr>
              <a:t>VI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805264"/>
            <a:ext cx="46440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Икона </a:t>
            </a:r>
          </a:p>
          <a:p>
            <a:pPr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Седьмой </a:t>
            </a:r>
          </a:p>
          <a:p>
            <a:pPr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Вселенский </a:t>
            </a:r>
            <a:r>
              <a:rPr lang="ru-RU" sz="22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Собор</a:t>
            </a:r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upload.wikimedia.org/wikipedia/commons/7/79/Seventh_ecumenical_council_%28Icon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429000" cy="4602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ays.pravoslavie.ru/jpg/ib3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3384550" cy="4953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79912" y="692696"/>
            <a:ext cx="52565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Окончательно  борьба с </a:t>
            </a:r>
          </a:p>
          <a:p>
            <a:pPr algn="ctr" fontAlgn="t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иконоборчеством 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завершилась  в 843 г. </a:t>
            </a:r>
          </a:p>
          <a:p>
            <a:pPr algn="ctr" fontAlgn="t"/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императрице  Феодоре</a:t>
            </a:r>
          </a:p>
          <a:p>
            <a:pPr algn="ctr" fontAlgn="t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были торжественно подтверждены решения </a:t>
            </a:r>
          </a:p>
          <a:p>
            <a:pPr algn="ctr" fontAlgn="t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VII  Вселенского Собора </a:t>
            </a:r>
            <a:endParaRPr lang="ru-RU" sz="2800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церемонии, получившей название </a:t>
            </a:r>
          </a:p>
          <a:p>
            <a:pPr algn="ctr" fontAlgn="t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Торжество Православия.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89240"/>
            <a:ext cx="4211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Икона </a:t>
            </a:r>
          </a:p>
          <a:p>
            <a:pPr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Святая праведная царица Феодора</a:t>
            </a:r>
            <a:endParaRPr lang="ru-RU" sz="22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16632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1-я Великого поста</a:t>
            </a:r>
            <a:endParaRPr lang="ru-RU" sz="20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23928" y="429116"/>
            <a:ext cx="504056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первые четыре дня первой седмицы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Великого поста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понедельника по четверг,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27 февраля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2 марта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вечерним богослужением читается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Великий (Покаянный) канон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произведение гениального византийского гимнографа святителя </a:t>
            </a:r>
          </a:p>
          <a:p>
            <a:pPr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Андрея Критского (VIII в.).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1" name="Picture 7" descr="http://www.bcex.ru/assets/images/Lina2/andrewcre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24744"/>
            <a:ext cx="3381817" cy="441106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16632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1-я Великого поста</a:t>
            </a:r>
            <a:endParaRPr lang="ru-RU" sz="20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1" y="5684322"/>
            <a:ext cx="32860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Икона</a:t>
            </a:r>
          </a:p>
          <a:p>
            <a:pPr lvl="0"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Святитель</a:t>
            </a:r>
          </a:p>
          <a:p>
            <a:pPr lvl="0"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Андрей Критский </a:t>
            </a:r>
            <a:endParaRPr lang="ru-RU" sz="2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cap="all" dirty="0" smtClean="0">
                <a:solidFill>
                  <a:srgbClr val="FF0000"/>
                </a:solidFill>
              </a:rPr>
              <a:t> </a:t>
            </a:r>
            <a:endParaRPr lang="ru-RU" b="1" cap="all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88640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Неделя 2 Великого  поста  (6 марта-12 марта)</a:t>
            </a:r>
            <a:r>
              <a:rPr lang="vi-VN" sz="2000" b="1" dirty="0" smtClean="0"/>
              <a:t> </a:t>
            </a:r>
            <a:endParaRPr lang="ru-RU" sz="2000" b="1" dirty="0" smtClean="0"/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Григория Паламы</a:t>
            </a:r>
          </a:p>
        </p:txBody>
      </p:sp>
      <p:pic>
        <p:nvPicPr>
          <p:cNvPr id="18434" name="Picture 2" descr="Gregor Palamas by North Greece anonym (15th c., Pushkin museu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2926080" cy="39136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03848" y="1124745"/>
            <a:ext cx="57606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Григо́рий Палама́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епископ города Фессалоники в XIV веке .</a:t>
            </a:r>
          </a:p>
          <a:p>
            <a:pPr algn="ctr" fontAlgn="t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Почитается как  победитель сложного  богословского спора. </a:t>
            </a:r>
          </a:p>
          <a:p>
            <a:pPr algn="ctr" fontAlgn="t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Каким образом сотворенный Богом мир связан со своим Создателем. </a:t>
            </a:r>
          </a:p>
          <a:p>
            <a:pPr algn="ctr" fontAlgn="t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Весь наш огромный мир существует благодаря творческим энергиям Бога,</a:t>
            </a:r>
          </a:p>
          <a:p>
            <a:pPr algn="ctr" fontAlgn="t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непрерывно поддерживающим этот мир в бытии. </a:t>
            </a:r>
          </a:p>
          <a:p>
            <a:pPr algn="ctr" fontAlgn="t"/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11 марта. Родительская Суббота</a:t>
            </a:r>
          </a:p>
          <a:p>
            <a:pPr algn="ctr" fontAlgn="t"/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344597"/>
            <a:ext cx="30963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Икона</a:t>
            </a:r>
          </a:p>
          <a:p>
            <a:pPr lvl="0"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Святитель </a:t>
            </a:r>
          </a:p>
          <a:p>
            <a:pPr lvl="0"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Григорий Палама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8569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Неделя 3 великого поста (13 марта-19 марта)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рестопокло́нная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19460" name="Picture 4" descr="http://2.bp.blogspot.com/-WTx5O7G3KkM/TySQlWnRK7I/AAAAAAAAB_c/vtX6qkxKJi0/s640/01853_hi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2546985" cy="4267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43808" y="1196752"/>
            <a:ext cx="61926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5805264"/>
            <a:ext cx="316835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Крест-икона</a:t>
            </a:r>
          </a:p>
          <a:p>
            <a:pPr lvl="0"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Распятие </a:t>
            </a:r>
          </a:p>
          <a:p>
            <a:pPr lvl="0"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Иисуса Христа</a:t>
            </a:r>
            <a:endParaRPr lang="ru-RU" sz="22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1484784"/>
            <a:ext cx="57606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воскресенье третьей недели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Великого Поста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всенощном бдении в центр храма выносится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Животворящий Крест,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которому поклоняются верующие.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«Кресту Твоему покланяемся, Владыко, и Святое Воскресение Твое славим».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Поклонение Кресту продолжается на четвертой неделе поста – до пятницы.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9" y="5733256"/>
            <a:ext cx="5940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18 марта Родительская  Суббота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Неделя 4 Великого поста (20 марта-26 марта)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4869160"/>
            <a:ext cx="54726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25 марта Родительская  Суббота</a:t>
            </a:r>
            <a:endParaRPr lang="ru-RU" sz="22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5733256"/>
            <a:ext cx="34563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Икона</a:t>
            </a:r>
          </a:p>
          <a:p>
            <a:pPr lvl="0"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Преподобный </a:t>
            </a:r>
          </a:p>
          <a:p>
            <a:pPr lvl="0"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Иоанн Лествичник </a:t>
            </a:r>
            <a:endParaRPr lang="ru-RU" sz="22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://pravmir.ru/wp-content/uploads/2012/01/sss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3343275" cy="45529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7504" y="57536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Иоа́нн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Ле́ствичник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1196752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1340768"/>
            <a:ext cx="5400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Родился около 570 года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Всю жизнь провел в монастыре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Синайском полуострове.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просьбе святого Иоанна, игумена Раифского монастыря написал книгу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«Лествица» -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руководство для восхождения к духовному совершенству. </a:t>
            </a:r>
          </a:p>
          <a:p>
            <a:pPr algn="ctr"/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25 марта </a:t>
            </a:r>
          </a:p>
          <a:p>
            <a:pPr algn="ctr"/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Родительская  Суббота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Неделя 5 Великого поста (27 марта-2 апреля)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Марии Египетской 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1305342"/>
            <a:ext cx="57241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Родилась в 5 веке в Египте. </a:t>
            </a:r>
          </a:p>
          <a:p>
            <a:pPr algn="ctr"/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12 лет убежала из дома в город  Александрию. </a:t>
            </a:r>
          </a:p>
          <a:p>
            <a:pPr algn="ctr"/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17лет провела в блудных похождениях.</a:t>
            </a:r>
          </a:p>
          <a:p>
            <a:pPr algn="ctr"/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Однажды, во время праздника, </a:t>
            </a:r>
          </a:p>
          <a:p>
            <a:pPr algn="ctr"/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Мария решила зайти </a:t>
            </a:r>
          </a:p>
          <a:p>
            <a:pPr algn="ctr"/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 Иерусалимский храм, </a:t>
            </a:r>
          </a:p>
          <a:p>
            <a:pPr algn="ctr"/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не смогла  этого  сделать.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endParaRPr lang="ru-RU" sz="2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Она обратилась с молитвой </a:t>
            </a:r>
          </a:p>
          <a:p>
            <a:pPr algn="ctr"/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 Божией Матери и поклялась изменить свою жизнь. </a:t>
            </a:r>
          </a:p>
          <a:p>
            <a:pPr algn="ctr"/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Поклонившись   святыням, переправилась через Иордан</a:t>
            </a:r>
          </a:p>
          <a:p>
            <a:pPr algn="ctr"/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 ушла в пустыню. </a:t>
            </a:r>
            <a:endParaRPr lang="ru-RU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5589240"/>
            <a:ext cx="366010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Икона</a:t>
            </a:r>
          </a:p>
          <a:p>
            <a:pPr lvl="0"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Преподобная </a:t>
            </a:r>
          </a:p>
          <a:p>
            <a:pPr lvl="0"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Мария Египетская  </a:t>
            </a:r>
            <a:endParaRPr lang="ru-RU" sz="22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http://img.sancta.ru/crop/450x600/ikona_prepodobnoy_marii_egipetskoy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30861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63888" y="1268760"/>
            <a:ext cx="54726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Преподобная провела в пустыне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 лет.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Незадолго до своей кончины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встретила среди песков странствующего монаха </a:t>
            </a:r>
            <a:r>
              <a:rPr lang="vi-VN" sz="2400" b="1" dirty="0" smtClean="0"/>
              <a:t> </a:t>
            </a:r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Зо́сим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vi-VN" sz="2400" dirty="0" smtClean="0"/>
              <a:t> 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которому и рассказала о своей жизни.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 этому времени Мария Египетская достигла удивительных высот святости: переходила реку по воде;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во время молитвы отрывалась от земли и молилась, стоя на воздухе.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589240"/>
            <a:ext cx="44279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Икона</a:t>
            </a:r>
          </a:p>
          <a:p>
            <a:pPr lvl="0"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Преподобные  </a:t>
            </a:r>
          </a:p>
          <a:p>
            <a:pPr lvl="0" algn="ctr"/>
            <a:r>
              <a:rPr lang="vi-VN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Зо́сима</a:t>
            </a:r>
            <a:r>
              <a:rPr lang="vi-VN" sz="2400" dirty="0" smtClean="0">
                <a:solidFill>
                  <a:srgbClr val="00B0F0"/>
                </a:solidFill>
              </a:rPr>
              <a:t> </a:t>
            </a:r>
            <a:r>
              <a:rPr lang="vi-VN" sz="2400" dirty="0" smtClean="0"/>
              <a:t> </a:t>
            </a:r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 Мария Египетская  </a:t>
            </a:r>
            <a:endParaRPr lang="ru-RU" sz="22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brooklyn-church.org/wp-content/uploads/2016/04/St_Maria_egiptska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3474720" cy="49225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92760"/>
            <a:ext cx="90364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Неделя 5 Великого поста </a:t>
            </a:r>
            <a:endParaRPr lang="ru-RU" sz="22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623</TotalTime>
  <Words>390</Words>
  <Application>Microsoft Office PowerPoint</Application>
  <PresentationFormat>Экран (4:3)</PresentationFormat>
  <Paragraphs>240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Техническая</vt:lpstr>
      <vt:lpstr>Великого поста 2017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Великого поста</dc:title>
  <dc:creator>www.PHILka.RU</dc:creator>
  <cp:lastModifiedBy>User</cp:lastModifiedBy>
  <cp:revision>181</cp:revision>
  <dcterms:created xsi:type="dcterms:W3CDTF">2017-02-04T16:02:23Z</dcterms:created>
  <dcterms:modified xsi:type="dcterms:W3CDTF">2017-02-26T21:41:59Z</dcterms:modified>
</cp:coreProperties>
</file>